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13/05/2012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Jaime CM\Desktop\Jaime CM\Conkis\foto s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178591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851648" cy="1828800"/>
          </a:xfrm>
        </p:spPr>
        <p:txBody>
          <a:bodyPr/>
          <a:lstStyle/>
          <a:p>
            <a:r>
              <a:rPr lang="es-CL" dirty="0" smtClean="0"/>
              <a:t>Ambientación Sala 3° C</a:t>
            </a:r>
            <a:br>
              <a:rPr lang="es-CL" dirty="0" smtClean="0"/>
            </a:br>
            <a:r>
              <a:rPr lang="es-CL" dirty="0" smtClean="0"/>
              <a:t>Colegio San Agustín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4429132"/>
            <a:ext cx="7854696" cy="1057720"/>
          </a:xfrm>
        </p:spPr>
        <p:txBody>
          <a:bodyPr/>
          <a:lstStyle/>
          <a:p>
            <a:r>
              <a:rPr lang="es-CL" dirty="0" smtClean="0"/>
              <a:t>Jaime Catalán M.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C:\Users\Jaime CM\Desktop\Jaime CM\cachorros 3° C\2012-05-11 15.45.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34380" cy="6250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0430" y="704088"/>
            <a:ext cx="5186370" cy="1143000"/>
          </a:xfrm>
        </p:spPr>
        <p:txBody>
          <a:bodyPr/>
          <a:lstStyle/>
          <a:p>
            <a:r>
              <a:rPr lang="es-CL" dirty="0" smtClean="0"/>
              <a:t>Objetivo: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8992" y="2285992"/>
            <a:ext cx="5186370" cy="2993718"/>
          </a:xfrm>
        </p:spPr>
        <p:txBody>
          <a:bodyPr/>
          <a:lstStyle/>
          <a:p>
            <a:r>
              <a:rPr lang="es-CL" dirty="0" smtClean="0"/>
              <a:t>Promover la lectura en los estudiantes, a través de la ambientación de la sala de clases, para así desarrollar una buena comprensión lectora.</a:t>
            </a:r>
            <a:endParaRPr lang="es-CL" dirty="0"/>
          </a:p>
        </p:txBody>
      </p:sp>
      <p:pic>
        <p:nvPicPr>
          <p:cNvPr id="4" name="Picture 5" descr="C:\Users\Jaime CM\Desktop\Jaime CM\Conkis\foto s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1785918" cy="6000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aime CM\Desktop\Jaime CM\Conkis\foto s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47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143536" cy="571520"/>
          </a:xfrm>
        </p:spPr>
        <p:txBody>
          <a:bodyPr>
            <a:normAutofit fontScale="90000"/>
          </a:bodyPr>
          <a:lstStyle/>
          <a:p>
            <a:r>
              <a:rPr lang="es-CL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Distribución de puestos:</a:t>
            </a:r>
            <a:endParaRPr lang="es-CL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142844" y="1428736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1" name="70 Rectángulo"/>
          <p:cNvSpPr/>
          <p:nvPr/>
        </p:nvSpPr>
        <p:spPr>
          <a:xfrm>
            <a:off x="2285984" y="1428736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2" name="71 Rectángulo"/>
          <p:cNvSpPr/>
          <p:nvPr/>
        </p:nvSpPr>
        <p:spPr>
          <a:xfrm>
            <a:off x="4572000" y="1428736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3" name="72 Rectángulo"/>
          <p:cNvSpPr/>
          <p:nvPr/>
        </p:nvSpPr>
        <p:spPr>
          <a:xfrm>
            <a:off x="6858016" y="1428736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4" name="73 Rectángulo"/>
          <p:cNvSpPr/>
          <p:nvPr/>
        </p:nvSpPr>
        <p:spPr>
          <a:xfrm>
            <a:off x="285720" y="1857364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76 Rectángulo"/>
          <p:cNvSpPr/>
          <p:nvPr/>
        </p:nvSpPr>
        <p:spPr>
          <a:xfrm>
            <a:off x="214282" y="2285992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8" name="77 Rectángulo"/>
          <p:cNvSpPr/>
          <p:nvPr/>
        </p:nvSpPr>
        <p:spPr>
          <a:xfrm>
            <a:off x="2357422" y="2214554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9" name="78 Rectángulo"/>
          <p:cNvSpPr/>
          <p:nvPr/>
        </p:nvSpPr>
        <p:spPr>
          <a:xfrm>
            <a:off x="285720" y="3000372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0" name="79 Rectángulo"/>
          <p:cNvSpPr/>
          <p:nvPr/>
        </p:nvSpPr>
        <p:spPr>
          <a:xfrm>
            <a:off x="2428860" y="3000372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80 Rectángulo"/>
          <p:cNvSpPr/>
          <p:nvPr/>
        </p:nvSpPr>
        <p:spPr>
          <a:xfrm>
            <a:off x="2500298" y="4786322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2" name="81 Rectángulo"/>
          <p:cNvSpPr/>
          <p:nvPr/>
        </p:nvSpPr>
        <p:spPr>
          <a:xfrm>
            <a:off x="2500298" y="3857628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3" name="82 Rectángulo"/>
          <p:cNvSpPr/>
          <p:nvPr/>
        </p:nvSpPr>
        <p:spPr>
          <a:xfrm>
            <a:off x="285720" y="3857628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83 Rectángulo"/>
          <p:cNvSpPr/>
          <p:nvPr/>
        </p:nvSpPr>
        <p:spPr>
          <a:xfrm>
            <a:off x="285720" y="4786322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6" name="85 Rectángulo"/>
          <p:cNvSpPr/>
          <p:nvPr/>
        </p:nvSpPr>
        <p:spPr>
          <a:xfrm>
            <a:off x="4714876" y="4786322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7" name="86 Rectángulo"/>
          <p:cNvSpPr/>
          <p:nvPr/>
        </p:nvSpPr>
        <p:spPr>
          <a:xfrm>
            <a:off x="4643438" y="3786190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8" name="87 Rectángulo"/>
          <p:cNvSpPr/>
          <p:nvPr/>
        </p:nvSpPr>
        <p:spPr>
          <a:xfrm>
            <a:off x="4643438" y="3000372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9" name="88 Rectángulo"/>
          <p:cNvSpPr/>
          <p:nvPr/>
        </p:nvSpPr>
        <p:spPr>
          <a:xfrm>
            <a:off x="4643438" y="2214554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0" name="89 Rectángulo"/>
          <p:cNvSpPr/>
          <p:nvPr/>
        </p:nvSpPr>
        <p:spPr>
          <a:xfrm>
            <a:off x="6929454" y="4786322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1" name="90 Rectángulo"/>
          <p:cNvSpPr/>
          <p:nvPr/>
        </p:nvSpPr>
        <p:spPr>
          <a:xfrm>
            <a:off x="6929454" y="3786190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2" name="91 Rectángulo"/>
          <p:cNvSpPr/>
          <p:nvPr/>
        </p:nvSpPr>
        <p:spPr>
          <a:xfrm>
            <a:off x="6858016" y="3000372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3" name="92 Rectángulo"/>
          <p:cNvSpPr/>
          <p:nvPr/>
        </p:nvSpPr>
        <p:spPr>
          <a:xfrm>
            <a:off x="6858016" y="2214554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4" name="93 Rectángulo"/>
          <p:cNvSpPr/>
          <p:nvPr/>
        </p:nvSpPr>
        <p:spPr>
          <a:xfrm>
            <a:off x="1214414" y="1857364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5" name="94 Rectángulo"/>
          <p:cNvSpPr/>
          <p:nvPr/>
        </p:nvSpPr>
        <p:spPr>
          <a:xfrm>
            <a:off x="357158" y="342900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6" name="95 Rectángulo"/>
          <p:cNvSpPr/>
          <p:nvPr/>
        </p:nvSpPr>
        <p:spPr>
          <a:xfrm>
            <a:off x="1285852" y="342900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7" name="96 Rectángulo"/>
          <p:cNvSpPr/>
          <p:nvPr/>
        </p:nvSpPr>
        <p:spPr>
          <a:xfrm>
            <a:off x="357158" y="4286256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8" name="97 Rectángulo"/>
          <p:cNvSpPr/>
          <p:nvPr/>
        </p:nvSpPr>
        <p:spPr>
          <a:xfrm>
            <a:off x="285720" y="271462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9" name="98 Rectángulo"/>
          <p:cNvSpPr/>
          <p:nvPr/>
        </p:nvSpPr>
        <p:spPr>
          <a:xfrm>
            <a:off x="1357290" y="4286256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99 Rectángulo"/>
          <p:cNvSpPr/>
          <p:nvPr/>
        </p:nvSpPr>
        <p:spPr>
          <a:xfrm>
            <a:off x="1285852" y="271462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1" name="100 Rectángulo"/>
          <p:cNvSpPr/>
          <p:nvPr/>
        </p:nvSpPr>
        <p:spPr>
          <a:xfrm>
            <a:off x="357158" y="521495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2" name="101 Rectángulo"/>
          <p:cNvSpPr/>
          <p:nvPr/>
        </p:nvSpPr>
        <p:spPr>
          <a:xfrm>
            <a:off x="1285852" y="521495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3" name="102 Rectángulo"/>
          <p:cNvSpPr/>
          <p:nvPr/>
        </p:nvSpPr>
        <p:spPr>
          <a:xfrm>
            <a:off x="3428992" y="521495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4" name="103 Rectángulo"/>
          <p:cNvSpPr/>
          <p:nvPr/>
        </p:nvSpPr>
        <p:spPr>
          <a:xfrm>
            <a:off x="3571868" y="4286256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5" name="104 Rectángulo"/>
          <p:cNvSpPr/>
          <p:nvPr/>
        </p:nvSpPr>
        <p:spPr>
          <a:xfrm>
            <a:off x="3500430" y="342900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6" name="105 Rectángulo"/>
          <p:cNvSpPr/>
          <p:nvPr/>
        </p:nvSpPr>
        <p:spPr>
          <a:xfrm>
            <a:off x="4714876" y="4214818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7" name="106 Rectángulo"/>
          <p:cNvSpPr/>
          <p:nvPr/>
        </p:nvSpPr>
        <p:spPr>
          <a:xfrm>
            <a:off x="5715008" y="4214818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8" name="107 Rectángulo"/>
          <p:cNvSpPr/>
          <p:nvPr/>
        </p:nvSpPr>
        <p:spPr>
          <a:xfrm>
            <a:off x="4643438" y="342900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9" name="108 Rectángulo"/>
          <p:cNvSpPr/>
          <p:nvPr/>
        </p:nvSpPr>
        <p:spPr>
          <a:xfrm>
            <a:off x="5643570" y="342900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0" name="109 Rectángulo"/>
          <p:cNvSpPr/>
          <p:nvPr/>
        </p:nvSpPr>
        <p:spPr>
          <a:xfrm>
            <a:off x="2428860" y="2643182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1" name="110 Rectángulo"/>
          <p:cNvSpPr/>
          <p:nvPr/>
        </p:nvSpPr>
        <p:spPr>
          <a:xfrm>
            <a:off x="3428992" y="2643182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2" name="111 Rectángulo"/>
          <p:cNvSpPr/>
          <p:nvPr/>
        </p:nvSpPr>
        <p:spPr>
          <a:xfrm>
            <a:off x="5643570" y="2643182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3" name="112 Rectángulo"/>
          <p:cNvSpPr/>
          <p:nvPr/>
        </p:nvSpPr>
        <p:spPr>
          <a:xfrm>
            <a:off x="4714876" y="2643182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4" name="113 Rectángulo"/>
          <p:cNvSpPr/>
          <p:nvPr/>
        </p:nvSpPr>
        <p:spPr>
          <a:xfrm>
            <a:off x="2428860" y="1857364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5" name="114 Rectángulo"/>
          <p:cNvSpPr/>
          <p:nvPr/>
        </p:nvSpPr>
        <p:spPr>
          <a:xfrm>
            <a:off x="3357554" y="1857364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6" name="115 Rectángulo"/>
          <p:cNvSpPr/>
          <p:nvPr/>
        </p:nvSpPr>
        <p:spPr>
          <a:xfrm>
            <a:off x="5643570" y="1857364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7" name="116 Rectángulo"/>
          <p:cNvSpPr/>
          <p:nvPr/>
        </p:nvSpPr>
        <p:spPr>
          <a:xfrm>
            <a:off x="4714876" y="1857364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8" name="117 Rectángulo"/>
          <p:cNvSpPr/>
          <p:nvPr/>
        </p:nvSpPr>
        <p:spPr>
          <a:xfrm>
            <a:off x="5000628" y="521495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9" name="118 Rectángulo"/>
          <p:cNvSpPr/>
          <p:nvPr/>
        </p:nvSpPr>
        <p:spPr>
          <a:xfrm>
            <a:off x="8001024" y="521495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120 Rectángulo"/>
          <p:cNvSpPr/>
          <p:nvPr/>
        </p:nvSpPr>
        <p:spPr>
          <a:xfrm>
            <a:off x="2500298" y="342900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121 Rectángulo"/>
          <p:cNvSpPr/>
          <p:nvPr/>
        </p:nvSpPr>
        <p:spPr>
          <a:xfrm>
            <a:off x="8001024" y="4214818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3" name="122 Rectángulo"/>
          <p:cNvSpPr/>
          <p:nvPr/>
        </p:nvSpPr>
        <p:spPr>
          <a:xfrm>
            <a:off x="6929454" y="342900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4" name="123 Rectángulo"/>
          <p:cNvSpPr/>
          <p:nvPr/>
        </p:nvSpPr>
        <p:spPr>
          <a:xfrm>
            <a:off x="7929586" y="3429000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124 Rectángulo"/>
          <p:cNvSpPr/>
          <p:nvPr/>
        </p:nvSpPr>
        <p:spPr>
          <a:xfrm>
            <a:off x="7000892" y="2643182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6" name="125 Rectángulo"/>
          <p:cNvSpPr/>
          <p:nvPr/>
        </p:nvSpPr>
        <p:spPr>
          <a:xfrm>
            <a:off x="8001024" y="2643182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7" name="126 Rectángulo"/>
          <p:cNvSpPr/>
          <p:nvPr/>
        </p:nvSpPr>
        <p:spPr>
          <a:xfrm>
            <a:off x="7000892" y="1857364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8" name="127 Rectángulo"/>
          <p:cNvSpPr/>
          <p:nvPr/>
        </p:nvSpPr>
        <p:spPr>
          <a:xfrm>
            <a:off x="7929586" y="1857364"/>
            <a:ext cx="847732" cy="276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128 CuadroTexto"/>
          <p:cNvSpPr txBox="1"/>
          <p:nvPr/>
        </p:nvSpPr>
        <p:spPr>
          <a:xfrm>
            <a:off x="357158" y="1857364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1</a:t>
            </a:r>
            <a:endParaRPr lang="es-CL" sz="1200" b="1" dirty="0"/>
          </a:p>
        </p:txBody>
      </p:sp>
      <p:sp>
        <p:nvSpPr>
          <p:cNvPr id="130" name="129 CuadroTexto">
            <a:hlinkClick r:id="rId3" action="ppaction://hlinksldjump"/>
          </p:cNvPr>
          <p:cNvSpPr txBox="1"/>
          <p:nvPr/>
        </p:nvSpPr>
        <p:spPr>
          <a:xfrm>
            <a:off x="428596" y="3429000"/>
            <a:ext cx="785818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5</a:t>
            </a:r>
            <a:endParaRPr lang="es-CL" sz="1200" b="1" dirty="0"/>
          </a:p>
        </p:txBody>
      </p:sp>
      <p:sp>
        <p:nvSpPr>
          <p:cNvPr id="131" name="130 CuadroTexto"/>
          <p:cNvSpPr txBox="1"/>
          <p:nvPr/>
        </p:nvSpPr>
        <p:spPr>
          <a:xfrm>
            <a:off x="285720" y="2714620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3</a:t>
            </a:r>
            <a:endParaRPr lang="es-CL" sz="1200" b="1" dirty="0"/>
          </a:p>
        </p:txBody>
      </p:sp>
      <p:sp>
        <p:nvSpPr>
          <p:cNvPr id="132" name="131 CuadroTexto"/>
          <p:cNvSpPr txBox="1"/>
          <p:nvPr/>
        </p:nvSpPr>
        <p:spPr>
          <a:xfrm>
            <a:off x="6929454" y="342900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32</a:t>
            </a:r>
            <a:endParaRPr lang="es-CL" sz="1200" b="1" dirty="0"/>
          </a:p>
        </p:txBody>
      </p:sp>
      <p:sp>
        <p:nvSpPr>
          <p:cNvPr id="133" name="132 CuadroTexto"/>
          <p:cNvSpPr txBox="1"/>
          <p:nvPr/>
        </p:nvSpPr>
        <p:spPr>
          <a:xfrm>
            <a:off x="8001024" y="264318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31</a:t>
            </a:r>
            <a:endParaRPr lang="es-CL" sz="1200" b="1" dirty="0"/>
          </a:p>
        </p:txBody>
      </p:sp>
      <p:sp>
        <p:nvSpPr>
          <p:cNvPr id="134" name="133 CuadroTexto"/>
          <p:cNvSpPr txBox="1"/>
          <p:nvPr/>
        </p:nvSpPr>
        <p:spPr>
          <a:xfrm>
            <a:off x="4643438" y="342900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23</a:t>
            </a:r>
            <a:endParaRPr lang="es-CL" sz="1200" b="1" dirty="0"/>
          </a:p>
        </p:txBody>
      </p:sp>
      <p:sp>
        <p:nvSpPr>
          <p:cNvPr id="135" name="134 CuadroTexto">
            <a:hlinkClick r:id="rId4" action="ppaction://hlinksldjump"/>
          </p:cNvPr>
          <p:cNvSpPr txBox="1"/>
          <p:nvPr/>
        </p:nvSpPr>
        <p:spPr>
          <a:xfrm>
            <a:off x="5643570" y="2643182"/>
            <a:ext cx="85725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22</a:t>
            </a:r>
            <a:endParaRPr lang="es-CL" sz="1200" b="1" dirty="0"/>
          </a:p>
        </p:txBody>
      </p:sp>
      <p:sp>
        <p:nvSpPr>
          <p:cNvPr id="136" name="135 CuadroTexto"/>
          <p:cNvSpPr txBox="1"/>
          <p:nvPr/>
        </p:nvSpPr>
        <p:spPr>
          <a:xfrm>
            <a:off x="3428992" y="264318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14</a:t>
            </a:r>
            <a:endParaRPr lang="es-CL" sz="1200" b="1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2428860" y="264318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13</a:t>
            </a:r>
            <a:endParaRPr lang="es-CL" sz="1200" b="1" dirty="0"/>
          </a:p>
        </p:txBody>
      </p:sp>
      <p:sp>
        <p:nvSpPr>
          <p:cNvPr id="138" name="137 CuadroTexto"/>
          <p:cNvSpPr txBox="1"/>
          <p:nvPr/>
        </p:nvSpPr>
        <p:spPr>
          <a:xfrm>
            <a:off x="7000892" y="264318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30</a:t>
            </a:r>
            <a:endParaRPr lang="es-CL" sz="1200" b="1" dirty="0"/>
          </a:p>
        </p:txBody>
      </p:sp>
      <p:sp>
        <p:nvSpPr>
          <p:cNvPr id="139" name="138 CuadroTexto"/>
          <p:cNvSpPr txBox="1"/>
          <p:nvPr/>
        </p:nvSpPr>
        <p:spPr>
          <a:xfrm>
            <a:off x="7929586" y="1857364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29</a:t>
            </a:r>
            <a:endParaRPr lang="es-CL" sz="1200" b="1" dirty="0"/>
          </a:p>
        </p:txBody>
      </p:sp>
      <p:sp>
        <p:nvSpPr>
          <p:cNvPr id="140" name="139 CuadroTexto"/>
          <p:cNvSpPr txBox="1"/>
          <p:nvPr/>
        </p:nvSpPr>
        <p:spPr>
          <a:xfrm>
            <a:off x="4714876" y="264318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21</a:t>
            </a:r>
            <a:endParaRPr lang="es-CL" sz="1200" b="1" dirty="0"/>
          </a:p>
        </p:txBody>
      </p:sp>
      <p:sp>
        <p:nvSpPr>
          <p:cNvPr id="141" name="140 CuadroTexto"/>
          <p:cNvSpPr txBox="1"/>
          <p:nvPr/>
        </p:nvSpPr>
        <p:spPr>
          <a:xfrm>
            <a:off x="4714876" y="1857364"/>
            <a:ext cx="85725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19</a:t>
            </a:r>
            <a:endParaRPr lang="es-CL" sz="1200" b="1" dirty="0"/>
          </a:p>
        </p:txBody>
      </p:sp>
      <p:sp>
        <p:nvSpPr>
          <p:cNvPr id="142" name="141 CuadroTexto"/>
          <p:cNvSpPr txBox="1"/>
          <p:nvPr/>
        </p:nvSpPr>
        <p:spPr>
          <a:xfrm>
            <a:off x="3357554" y="1857364"/>
            <a:ext cx="85725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12</a:t>
            </a:r>
            <a:endParaRPr lang="es-CL" sz="1200" b="1" dirty="0"/>
          </a:p>
        </p:txBody>
      </p:sp>
      <p:sp>
        <p:nvSpPr>
          <p:cNvPr id="143" name="142 CuadroTexto"/>
          <p:cNvSpPr txBox="1"/>
          <p:nvPr/>
        </p:nvSpPr>
        <p:spPr>
          <a:xfrm>
            <a:off x="2428860" y="1857364"/>
            <a:ext cx="78581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11</a:t>
            </a:r>
            <a:endParaRPr lang="es-CL" sz="1200" b="1" dirty="0"/>
          </a:p>
        </p:txBody>
      </p:sp>
      <p:sp>
        <p:nvSpPr>
          <p:cNvPr id="144" name="143 CuadroTexto"/>
          <p:cNvSpPr txBox="1"/>
          <p:nvPr/>
        </p:nvSpPr>
        <p:spPr>
          <a:xfrm>
            <a:off x="1214414" y="1857364"/>
            <a:ext cx="78581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2</a:t>
            </a:r>
            <a:endParaRPr lang="es-CL" sz="1200" b="1" dirty="0"/>
          </a:p>
        </p:txBody>
      </p:sp>
      <p:sp>
        <p:nvSpPr>
          <p:cNvPr id="145" name="144 CuadroTexto"/>
          <p:cNvSpPr txBox="1"/>
          <p:nvPr/>
        </p:nvSpPr>
        <p:spPr>
          <a:xfrm>
            <a:off x="7000892" y="1857364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28</a:t>
            </a:r>
            <a:endParaRPr lang="es-CL" sz="1200" b="1" dirty="0"/>
          </a:p>
        </p:txBody>
      </p:sp>
      <p:sp>
        <p:nvSpPr>
          <p:cNvPr id="147" name="146 CuadroTexto"/>
          <p:cNvSpPr txBox="1"/>
          <p:nvPr/>
        </p:nvSpPr>
        <p:spPr>
          <a:xfrm>
            <a:off x="3428992" y="521495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18</a:t>
            </a:r>
            <a:endParaRPr lang="es-CL" sz="1200" b="1" dirty="0"/>
          </a:p>
        </p:txBody>
      </p:sp>
      <p:sp>
        <p:nvSpPr>
          <p:cNvPr id="148" name="147 CuadroTexto"/>
          <p:cNvSpPr txBox="1"/>
          <p:nvPr/>
        </p:nvSpPr>
        <p:spPr>
          <a:xfrm>
            <a:off x="5000628" y="5214950"/>
            <a:ext cx="92869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27</a:t>
            </a:r>
            <a:endParaRPr lang="es-CL" sz="1200" b="1" dirty="0"/>
          </a:p>
        </p:txBody>
      </p:sp>
      <p:sp>
        <p:nvSpPr>
          <p:cNvPr id="149" name="148 CuadroTexto"/>
          <p:cNvSpPr txBox="1"/>
          <p:nvPr/>
        </p:nvSpPr>
        <p:spPr>
          <a:xfrm>
            <a:off x="5715008" y="4214818"/>
            <a:ext cx="85725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</a:t>
            </a:r>
            <a:r>
              <a:rPr lang="es-CL" sz="1200" b="1" dirty="0" smtClean="0">
                <a:hlinkClick r:id="rId4" action="ppaction://hlinksldjump"/>
              </a:rPr>
              <a:t>26</a:t>
            </a:r>
            <a:endParaRPr lang="es-CL" sz="1200" b="1" dirty="0"/>
          </a:p>
        </p:txBody>
      </p:sp>
      <p:sp>
        <p:nvSpPr>
          <p:cNvPr id="150" name="149 CuadroTexto"/>
          <p:cNvSpPr txBox="1"/>
          <p:nvPr/>
        </p:nvSpPr>
        <p:spPr>
          <a:xfrm>
            <a:off x="3571868" y="428625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17</a:t>
            </a:r>
            <a:endParaRPr lang="es-CL" sz="1200" b="1" dirty="0"/>
          </a:p>
        </p:txBody>
      </p:sp>
      <p:sp>
        <p:nvSpPr>
          <p:cNvPr id="151" name="150 CuadroTexto"/>
          <p:cNvSpPr txBox="1"/>
          <p:nvPr/>
        </p:nvSpPr>
        <p:spPr>
          <a:xfrm>
            <a:off x="1285852" y="5214950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10</a:t>
            </a:r>
            <a:endParaRPr lang="es-CL" sz="1200" b="1" dirty="0"/>
          </a:p>
        </p:txBody>
      </p:sp>
      <p:sp>
        <p:nvSpPr>
          <p:cNvPr id="152" name="151 CuadroTexto"/>
          <p:cNvSpPr txBox="1"/>
          <p:nvPr/>
        </p:nvSpPr>
        <p:spPr>
          <a:xfrm>
            <a:off x="1357290" y="3429000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6</a:t>
            </a:r>
            <a:endParaRPr lang="es-CL" sz="1200" b="1" dirty="0"/>
          </a:p>
        </p:txBody>
      </p:sp>
      <p:sp>
        <p:nvSpPr>
          <p:cNvPr id="153" name="152 CuadroTexto"/>
          <p:cNvSpPr txBox="1"/>
          <p:nvPr/>
        </p:nvSpPr>
        <p:spPr>
          <a:xfrm>
            <a:off x="2500298" y="342900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15</a:t>
            </a:r>
            <a:endParaRPr lang="es-CL" sz="1200" b="1" dirty="0"/>
          </a:p>
        </p:txBody>
      </p:sp>
      <p:sp>
        <p:nvSpPr>
          <p:cNvPr id="154" name="153 CuadroTexto"/>
          <p:cNvSpPr txBox="1"/>
          <p:nvPr/>
        </p:nvSpPr>
        <p:spPr>
          <a:xfrm>
            <a:off x="357158" y="5214950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9</a:t>
            </a:r>
            <a:endParaRPr lang="es-CL" sz="1200" b="1" dirty="0"/>
          </a:p>
        </p:txBody>
      </p:sp>
      <p:sp>
        <p:nvSpPr>
          <p:cNvPr id="155" name="154 CuadroTexto"/>
          <p:cNvSpPr txBox="1"/>
          <p:nvPr/>
        </p:nvSpPr>
        <p:spPr>
          <a:xfrm>
            <a:off x="1357290" y="428625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8</a:t>
            </a:r>
            <a:endParaRPr lang="es-CL" sz="1200" b="1" dirty="0"/>
          </a:p>
        </p:txBody>
      </p:sp>
      <p:sp>
        <p:nvSpPr>
          <p:cNvPr id="156" name="155 CuadroTexto"/>
          <p:cNvSpPr txBox="1"/>
          <p:nvPr/>
        </p:nvSpPr>
        <p:spPr>
          <a:xfrm>
            <a:off x="357158" y="4286256"/>
            <a:ext cx="78581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7</a:t>
            </a:r>
            <a:endParaRPr lang="es-CL" sz="1200" b="1" dirty="0"/>
          </a:p>
        </p:txBody>
      </p:sp>
      <p:sp>
        <p:nvSpPr>
          <p:cNvPr id="157" name="156 CuadroTexto"/>
          <p:cNvSpPr txBox="1"/>
          <p:nvPr/>
        </p:nvSpPr>
        <p:spPr>
          <a:xfrm>
            <a:off x="3571868" y="342900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16</a:t>
            </a:r>
            <a:endParaRPr lang="es-CL" sz="1200" b="1" dirty="0"/>
          </a:p>
        </p:txBody>
      </p:sp>
      <p:sp>
        <p:nvSpPr>
          <p:cNvPr id="158" name="157 CuadroTexto"/>
          <p:cNvSpPr txBox="1"/>
          <p:nvPr/>
        </p:nvSpPr>
        <p:spPr>
          <a:xfrm>
            <a:off x="5643570" y="342900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24</a:t>
            </a:r>
            <a:endParaRPr lang="es-CL" sz="1200" b="1" dirty="0"/>
          </a:p>
        </p:txBody>
      </p:sp>
      <p:sp>
        <p:nvSpPr>
          <p:cNvPr id="159" name="158 CuadroTexto"/>
          <p:cNvSpPr txBox="1"/>
          <p:nvPr/>
        </p:nvSpPr>
        <p:spPr>
          <a:xfrm>
            <a:off x="4714876" y="4214818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25</a:t>
            </a:r>
            <a:endParaRPr lang="es-CL" sz="1200" b="1" dirty="0"/>
          </a:p>
        </p:txBody>
      </p:sp>
      <p:sp>
        <p:nvSpPr>
          <p:cNvPr id="160" name="159 CuadroTexto"/>
          <p:cNvSpPr txBox="1"/>
          <p:nvPr/>
        </p:nvSpPr>
        <p:spPr>
          <a:xfrm>
            <a:off x="7929586" y="342900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33</a:t>
            </a:r>
            <a:endParaRPr lang="es-CL" sz="1200" b="1" dirty="0"/>
          </a:p>
        </p:txBody>
      </p:sp>
      <p:sp>
        <p:nvSpPr>
          <p:cNvPr id="161" name="160 CuadroTexto"/>
          <p:cNvSpPr txBox="1"/>
          <p:nvPr/>
        </p:nvSpPr>
        <p:spPr>
          <a:xfrm>
            <a:off x="7929586" y="4143380"/>
            <a:ext cx="85725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34</a:t>
            </a:r>
            <a:endParaRPr lang="es-CL" sz="1200" b="1" dirty="0"/>
          </a:p>
        </p:txBody>
      </p:sp>
      <p:sp>
        <p:nvSpPr>
          <p:cNvPr id="162" name="161 CuadroTexto"/>
          <p:cNvSpPr txBox="1"/>
          <p:nvPr/>
        </p:nvSpPr>
        <p:spPr>
          <a:xfrm>
            <a:off x="8072462" y="5214950"/>
            <a:ext cx="85725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35</a:t>
            </a:r>
            <a:endParaRPr lang="es-CL" sz="1200" b="1" dirty="0"/>
          </a:p>
        </p:txBody>
      </p:sp>
      <p:sp>
        <p:nvSpPr>
          <p:cNvPr id="165" name="164 Rectángulo"/>
          <p:cNvSpPr/>
          <p:nvPr/>
        </p:nvSpPr>
        <p:spPr>
          <a:xfrm>
            <a:off x="2357422" y="785794"/>
            <a:ext cx="1428760" cy="5715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6" name="165 CuadroTexto"/>
          <p:cNvSpPr txBox="1"/>
          <p:nvPr/>
        </p:nvSpPr>
        <p:spPr>
          <a:xfrm>
            <a:off x="2714612" y="928670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Docente</a:t>
            </a:r>
            <a:endParaRPr lang="es-CL" sz="1200" b="1" dirty="0"/>
          </a:p>
        </p:txBody>
      </p:sp>
      <p:sp>
        <p:nvSpPr>
          <p:cNvPr id="167" name="166 CuadroTexto"/>
          <p:cNvSpPr txBox="1"/>
          <p:nvPr/>
        </p:nvSpPr>
        <p:spPr>
          <a:xfrm>
            <a:off x="5643570" y="1857364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20</a:t>
            </a:r>
            <a:endParaRPr lang="es-CL" sz="1200" b="1" dirty="0"/>
          </a:p>
        </p:txBody>
      </p:sp>
      <p:sp>
        <p:nvSpPr>
          <p:cNvPr id="168" name="167 CuadroTexto"/>
          <p:cNvSpPr txBox="1"/>
          <p:nvPr/>
        </p:nvSpPr>
        <p:spPr>
          <a:xfrm>
            <a:off x="285720" y="5643578"/>
            <a:ext cx="85725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L" sz="1600" dirty="0" smtClean="0"/>
              <a:t>Los rectángulos de color amarillo representan a estudiantes con hiperactividad con y sin déficit     atencional, el sujeto N|27, no esta recibiendo tratamiento con medicamentos.</a:t>
            </a:r>
          </a:p>
          <a:p>
            <a:pPr algn="just">
              <a:buFont typeface="Arial" pitchFamily="34" charset="0"/>
              <a:buChar char="•"/>
            </a:pPr>
            <a:r>
              <a:rPr lang="es-CL" sz="1600" dirty="0" smtClean="0"/>
              <a:t> los rectángulos en rojo corresponden a estudiantes con bajo nivel lector, </a:t>
            </a:r>
          </a:p>
          <a:p>
            <a:pPr algn="just">
              <a:buFont typeface="Arial" pitchFamily="34" charset="0"/>
              <a:buChar char="•"/>
            </a:pPr>
            <a:r>
              <a:rPr lang="es-CL" sz="2000" b="1" dirty="0" smtClean="0">
                <a:solidFill>
                  <a:srgbClr val="FF0000"/>
                </a:solidFill>
              </a:rPr>
              <a:t>(hacer </a:t>
            </a:r>
            <a:r>
              <a:rPr lang="es-CL" sz="2000" b="1" dirty="0" err="1" smtClean="0">
                <a:solidFill>
                  <a:srgbClr val="FF0000"/>
                </a:solidFill>
              </a:rPr>
              <a:t>click</a:t>
            </a:r>
            <a:r>
              <a:rPr lang="es-CL" sz="2000" b="1" dirty="0" smtClean="0">
                <a:solidFill>
                  <a:srgbClr val="FF0000"/>
                </a:solidFill>
              </a:rPr>
              <a:t> en los rojos para ver detalles)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169" name="168 CuadroTexto">
            <a:hlinkClick r:id="rId3" action="ppaction://hlinksldjump"/>
          </p:cNvPr>
          <p:cNvSpPr txBox="1"/>
          <p:nvPr/>
        </p:nvSpPr>
        <p:spPr>
          <a:xfrm>
            <a:off x="1357290" y="2714620"/>
            <a:ext cx="785818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Sujeto 4</a:t>
            </a:r>
            <a:endParaRPr lang="es-CL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3471858" cy="1143000"/>
          </a:xfrm>
        </p:spPr>
        <p:txBody>
          <a:bodyPr/>
          <a:lstStyle/>
          <a:p>
            <a:r>
              <a:rPr lang="es-CL" dirty="0" smtClean="0"/>
              <a:t>Sujeto N° 22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3257544" cy="3993850"/>
          </a:xfrm>
        </p:spPr>
        <p:txBody>
          <a:bodyPr>
            <a:normAutofit/>
          </a:bodyPr>
          <a:lstStyle/>
          <a:p>
            <a:r>
              <a:rPr lang="es-CL" dirty="0" smtClean="0"/>
              <a:t>Presenta un bajo nivel lector , con una duración de 1 minuto con 8 segundos.</a:t>
            </a:r>
          </a:p>
          <a:p>
            <a:r>
              <a:rPr lang="es-CL" dirty="0" smtClean="0"/>
              <a:t>su nivel lector  es palabra a palabra silábica.</a:t>
            </a:r>
            <a:endParaRPr lang="es-C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43438" y="642918"/>
            <a:ext cx="347185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Sujeto N° 24</a:t>
            </a:r>
            <a:endParaRPr kumimoji="0" lang="es-CL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786314" y="2071678"/>
            <a:ext cx="3257544" cy="3993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C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 un bajo nivel lector , con una duración de 1 minuto con 26</a:t>
            </a:r>
            <a:r>
              <a:rPr kumimoji="0" lang="es-CL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C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C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 nivel lector  es palabra a palabra silábica.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2900354" cy="1143000"/>
          </a:xfrm>
        </p:spPr>
        <p:txBody>
          <a:bodyPr/>
          <a:lstStyle/>
          <a:p>
            <a:r>
              <a:rPr lang="es-CL" dirty="0" smtClean="0"/>
              <a:t>Sujeto N° 5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071678"/>
            <a:ext cx="3257544" cy="438912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s-CL" sz="2400" dirty="0" smtClean="0"/>
              <a:t>El sujeto N° 5 al tomarle la velocidad lectora el día 26 de Abril, se demoró 1 minuto con 32 segundos.</a:t>
            </a:r>
          </a:p>
          <a:p>
            <a:pPr algn="just">
              <a:buFont typeface="Arial" pitchFamily="34" charset="0"/>
              <a:buChar char="•"/>
            </a:pPr>
            <a:r>
              <a:rPr lang="es-CL" sz="2400" dirty="0" smtClean="0"/>
              <a:t>Su nivel lector es palabra a palabra</a:t>
            </a:r>
          </a:p>
          <a:p>
            <a:endParaRPr lang="es-C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500694" y="642918"/>
            <a:ext cx="2900354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Sujeto N° 4</a:t>
            </a:r>
            <a:endParaRPr kumimoji="0" lang="es-CL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14942" y="1928802"/>
            <a:ext cx="2928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L" sz="2800" dirty="0" smtClean="0"/>
              <a:t>El sujeto N° 4 al tomarle la velocidad lectora el día 26 de Abril, se demoró 1 minuto con 26 segundos.</a:t>
            </a:r>
          </a:p>
          <a:p>
            <a:pPr algn="just">
              <a:buFont typeface="Arial" pitchFamily="34" charset="0"/>
              <a:buChar char="•"/>
            </a:pPr>
            <a:r>
              <a:rPr lang="es-CL" sz="2800" dirty="0" smtClean="0"/>
              <a:t>Su nivel lector es palabra a palabra</a:t>
            </a:r>
            <a:endParaRPr lang="es-C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Ambientación sala: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La ambientación de la sala esta centrada en que el alumno sienta la motivación por la lectura, con frases que estimulen el leer.</a:t>
            </a:r>
          </a:p>
          <a:p>
            <a:r>
              <a:rPr lang="es-CL" dirty="0" smtClean="0"/>
              <a:t>La sala de clases tiene una biblioteca de aula que confeccioné a partir de material reciclable (cajas de cartón) </a:t>
            </a:r>
            <a:endParaRPr lang="es-C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ime CM\Desktop\Jaime CM\cachorros 3° C\2012-05-11 15.45.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480326" cy="561024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3286148" cy="857248"/>
          </a:xfrm>
        </p:spPr>
        <p:txBody>
          <a:bodyPr/>
          <a:lstStyle/>
          <a:p>
            <a:r>
              <a:rPr lang="es-CL" dirty="0" smtClean="0"/>
              <a:t>Evidencias:</a:t>
            </a:r>
            <a:endParaRPr lang="es-C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C:\Users\Jaime CM\Desktop\Jaime CM\cachorros 3° C\2012-05-11 11.27.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11686" cy="6308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C:\Users\Jaime CM\Desktop\Jaime CM\cachorros 3° C\2012-05-11 11.27.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310621" cy="6232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342</Words>
  <PresentationFormat>Presentación en pantalla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Flujo</vt:lpstr>
      <vt:lpstr>Ambientación Sala 3° C Colegio San Agustín</vt:lpstr>
      <vt:lpstr>Objetivo:</vt:lpstr>
      <vt:lpstr>Distribución de puestos:</vt:lpstr>
      <vt:lpstr>Sujeto N° 22</vt:lpstr>
      <vt:lpstr>Sujeto N° 5</vt:lpstr>
      <vt:lpstr>Ambientación sala:</vt:lpstr>
      <vt:lpstr>Evidencias: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Ambientación Sala 3° C Colegio San Agustín</dc:title>
  <dc:creator>Jaime CM</dc:creator>
  <cp:lastModifiedBy>Jaime CM</cp:lastModifiedBy>
  <cp:revision>2</cp:revision>
  <dcterms:created xsi:type="dcterms:W3CDTF">2012-05-11T03:37:26Z</dcterms:created>
  <dcterms:modified xsi:type="dcterms:W3CDTF">2012-05-13T04:43:48Z</dcterms:modified>
</cp:coreProperties>
</file>